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99FF66"/>
    <a:srgbClr val="FFCC66"/>
    <a:srgbClr val="FB47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D224E6-D2CA-C3DB-B448-731F797C8B02}" v="12" dt="2025-09-07T14:03:17.0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3174" y="66"/>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6486428-295F-40FB-85C6-94AAD63F89D7}"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2396670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486428-295F-40FB-85C6-94AAD63F89D7}"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409324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0"/>
            <a:ext cx="1543050" cy="845220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96700"/>
            <a:ext cx="4514850" cy="84522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486428-295F-40FB-85C6-94AAD63F89D7}"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385714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486428-295F-40FB-85C6-94AAD63F89D7}"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3675333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486428-295F-40FB-85C6-94AAD63F89D7}"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61401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6486428-295F-40FB-85C6-94AAD63F89D7}" type="datetimeFigureOut">
              <a:rPr lang="en-GB" smtClean="0"/>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2243345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6486428-295F-40FB-85C6-94AAD63F89D7}" type="datetimeFigureOut">
              <a:rPr lang="en-GB" smtClean="0"/>
              <a:t>10/09/2025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136847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6486428-295F-40FB-85C6-94AAD63F89D7}" type="datetimeFigureOut">
              <a:rPr lang="en-GB" smtClean="0"/>
              <a:t>10/09/2025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2808997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486428-295F-40FB-85C6-94AAD63F89D7}" type="datetimeFigureOut">
              <a:rPr lang="en-GB" smtClean="0"/>
              <a:t>10/09/2025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1409015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86428-295F-40FB-85C6-94AAD63F89D7}" type="datetimeFigureOut">
              <a:rPr lang="en-GB" smtClean="0"/>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2730783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86428-295F-40FB-85C6-94AAD63F89D7}" type="datetimeFigureOut">
              <a:rPr lang="en-GB" smtClean="0"/>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3585376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F6486428-295F-40FB-85C6-94AAD63F89D7}" type="datetimeFigureOut">
              <a:rPr lang="en-GB" smtClean="0"/>
              <a:t>10/09/2025</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80A94FD9-D172-4193-A75F-F292FEEFC645}" type="slidenum">
              <a:rPr lang="en-GB" smtClean="0"/>
              <a:t>‹#›</a:t>
            </a:fld>
            <a:endParaRPr lang="en-GB"/>
          </a:p>
        </p:txBody>
      </p:sp>
    </p:spTree>
    <p:extLst>
      <p:ext uri="{BB962C8B-B14F-4D97-AF65-F5344CB8AC3E}">
        <p14:creationId xmlns:p14="http://schemas.microsoft.com/office/powerpoint/2010/main" val="704725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3+ Thousand Leaf Footer Royalty-Free Images, Stock Photos &amp; Pictures |  Shutterstock">
            <a:extLst>
              <a:ext uri="{FF2B5EF4-FFF2-40B4-BE49-F238E27FC236}">
                <a16:creationId xmlns:a16="http://schemas.microsoft.com/office/drawing/2014/main" id="{906E670F-C2CC-14D0-B601-27C7585533FA}"/>
              </a:ext>
            </a:extLst>
          </p:cNvPr>
          <p:cNvPicPr>
            <a:picLocks noChangeAspect="1"/>
          </p:cNvPicPr>
          <p:nvPr/>
        </p:nvPicPr>
        <p:blipFill>
          <a:blip r:embed="rId2"/>
          <a:srcRect l="-259" t="49451" b="9341"/>
          <a:stretch>
            <a:fillRect/>
          </a:stretch>
        </p:blipFill>
        <p:spPr>
          <a:xfrm>
            <a:off x="-22032" y="9033761"/>
            <a:ext cx="6885247" cy="877035"/>
          </a:xfrm>
          <a:prstGeom prst="rect">
            <a:avLst/>
          </a:prstGeom>
        </p:spPr>
      </p:pic>
      <p:pic>
        <p:nvPicPr>
          <p:cNvPr id="18" name="Picture 2" descr="Related image"/>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t="20532" b="11310"/>
          <a:stretch/>
        </p:blipFill>
        <p:spPr bwMode="auto">
          <a:xfrm>
            <a:off x="-27384" y="-8998"/>
            <a:ext cx="6885384" cy="471326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697017" y="974683"/>
            <a:ext cx="2200070" cy="725079"/>
          </a:xfrm>
          <a:prstGeom prst="rect">
            <a:avLst/>
          </a:prstGeom>
          <a:noFill/>
          <a:ln>
            <a:noFill/>
          </a:ln>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GB" sz="2400" b="1">
                <a:solidFill>
                  <a:schemeClr val="accent3">
                    <a:lumMod val="50000"/>
                  </a:schemeClr>
                </a:solidFill>
              </a:rPr>
              <a:t>Autumn Term</a:t>
            </a:r>
          </a:p>
        </p:txBody>
      </p:sp>
      <p:sp>
        <p:nvSpPr>
          <p:cNvPr id="4" name="TextBox 3"/>
          <p:cNvSpPr txBox="1"/>
          <p:nvPr/>
        </p:nvSpPr>
        <p:spPr>
          <a:xfrm>
            <a:off x="173356" y="-8297"/>
            <a:ext cx="3351044" cy="1569660"/>
          </a:xfrm>
          <a:prstGeom prst="rect">
            <a:avLst/>
          </a:prstGeom>
          <a:noFill/>
        </p:spPr>
        <p:txBody>
          <a:bodyPr wrap="square" rtlCol="0">
            <a:spAutoFit/>
          </a:bodyPr>
          <a:lstStyle/>
          <a:p>
            <a:r>
              <a:rPr lang="en-GB" sz="4800" b="1">
                <a:ln w="19050">
                  <a:solidFill>
                    <a:schemeClr val="accent3">
                      <a:lumMod val="50000"/>
                    </a:schemeClr>
                  </a:solidFill>
                  <a:prstDash val="solid"/>
                </a:ln>
                <a:solidFill>
                  <a:schemeClr val="accent3">
                    <a:lumMod val="60000"/>
                    <a:lumOff val="40000"/>
                  </a:schemeClr>
                </a:solidFill>
                <a:effectLst>
                  <a:outerShdw blurRad="38100" dist="22860" dir="5400000" algn="tl" rotWithShape="0">
                    <a:srgbClr val="000000">
                      <a:alpha val="30000"/>
                    </a:srgbClr>
                  </a:outerShdw>
                </a:effectLst>
                <a:latin typeface="SassoonPrimaryInfant" pitchFamily="2" charset="0"/>
              </a:rPr>
              <a:t>Year 4 </a:t>
            </a:r>
          </a:p>
          <a:p>
            <a:r>
              <a:rPr lang="en-GB" sz="4800" b="1">
                <a:ln w="19050">
                  <a:solidFill>
                    <a:schemeClr val="accent3">
                      <a:lumMod val="50000"/>
                    </a:schemeClr>
                  </a:solidFill>
                  <a:prstDash val="solid"/>
                </a:ln>
                <a:solidFill>
                  <a:schemeClr val="accent3">
                    <a:lumMod val="60000"/>
                    <a:lumOff val="40000"/>
                  </a:schemeClr>
                </a:solidFill>
                <a:effectLst>
                  <a:outerShdw blurRad="38100" dist="22860" dir="5400000" algn="tl" rotWithShape="0">
                    <a:srgbClr val="000000">
                      <a:alpha val="30000"/>
                    </a:srgbClr>
                  </a:outerShdw>
                </a:effectLst>
                <a:latin typeface="SassoonPrimaryInfant" pitchFamily="2" charset="0"/>
              </a:rPr>
              <a:t>Newsletter</a:t>
            </a:r>
          </a:p>
        </p:txBody>
      </p:sp>
      <p:sp>
        <p:nvSpPr>
          <p:cNvPr id="27" name="TextBox 26"/>
          <p:cNvSpPr txBox="1"/>
          <p:nvPr/>
        </p:nvSpPr>
        <p:spPr>
          <a:xfrm>
            <a:off x="146283" y="2107665"/>
            <a:ext cx="6494999" cy="4847481"/>
          </a:xfrm>
          <a:prstGeom prst="rect">
            <a:avLst/>
          </a:prstGeom>
          <a:ln>
            <a:solidFill>
              <a:srgbClr val="339933"/>
            </a:solid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lgn="ctr"/>
            <a:endParaRPr lang="en-GB" sz="1100" dirty="0">
              <a:latin typeface="SassoonPrimaryInfant" pitchFamily="2" charset="0"/>
            </a:endParaRPr>
          </a:p>
          <a:p>
            <a:pPr algn="ctr"/>
            <a:endParaRPr lang="en-GB" sz="1100" dirty="0">
              <a:latin typeface="SassoonPrimaryInfant" pitchFamily="2" charset="0"/>
            </a:endParaRPr>
          </a:p>
          <a:p>
            <a:endParaRPr lang="en-GB" sz="1100" dirty="0">
              <a:latin typeface="SassoonPrimaryInfant" pitchFamily="2" charset="0"/>
            </a:endParaRPr>
          </a:p>
          <a:p>
            <a:r>
              <a:rPr lang="en-US" sz="1200" b="1" dirty="0"/>
              <a:t>In English</a:t>
            </a:r>
            <a:r>
              <a:rPr lang="en-US" sz="1200" dirty="0"/>
              <a:t>: We are reading The Enchanted Wood. We will be writing a setting description about one of the lands found at the top of the tree. Later in the half term, we will be reading Women Who Led The Way and will be writing a biography about an inspirational figure. </a:t>
            </a:r>
            <a:endParaRPr lang="en-US" sz="1200" dirty="0">
              <a:ea typeface="Calibri"/>
              <a:cs typeface="Calibri"/>
            </a:endParaRPr>
          </a:p>
          <a:p>
            <a:endParaRPr lang="en-US" sz="1200" dirty="0"/>
          </a:p>
          <a:p>
            <a:r>
              <a:rPr lang="en-US" sz="1200" b="1" dirty="0"/>
              <a:t>In Guided Reading</a:t>
            </a:r>
            <a:r>
              <a:rPr lang="en-US" sz="1200" dirty="0"/>
              <a:t>: We are reading Matilda by Roald Dahl. Please encourage your child your read their library book each week. </a:t>
            </a:r>
            <a:endParaRPr lang="en-US" sz="1200" dirty="0">
              <a:ea typeface="Calibri"/>
              <a:cs typeface="Calibri"/>
            </a:endParaRPr>
          </a:p>
          <a:p>
            <a:endParaRPr lang="en-US" sz="1200" dirty="0"/>
          </a:p>
          <a:p>
            <a:r>
              <a:rPr lang="en-US" sz="1200" b="1" dirty="0"/>
              <a:t>In </a:t>
            </a:r>
            <a:r>
              <a:rPr lang="en-US" sz="1200" b="1" dirty="0" err="1"/>
              <a:t>Maths</a:t>
            </a:r>
            <a:r>
              <a:rPr lang="en-US" sz="1200" dirty="0"/>
              <a:t>: We will begin with our place value unit, looking at numbers up to 10,000. We will then move on to addition and subtraction later in the half term. </a:t>
            </a:r>
            <a:endParaRPr lang="en-US" sz="1200" dirty="0">
              <a:ea typeface="Calibri"/>
              <a:cs typeface="Calibri"/>
            </a:endParaRPr>
          </a:p>
          <a:p>
            <a:endParaRPr lang="en-US" sz="1200" dirty="0"/>
          </a:p>
          <a:p>
            <a:r>
              <a:rPr lang="en-US" sz="1200" b="1" dirty="0"/>
              <a:t>In Geography</a:t>
            </a:r>
            <a:r>
              <a:rPr lang="en-US" sz="1200" dirty="0"/>
              <a:t>: Our big question is: "</a:t>
            </a:r>
            <a:r>
              <a:rPr lang="en-GB" sz="1200" dirty="0">
                <a:solidFill>
                  <a:srgbClr val="000000"/>
                </a:solidFill>
                <a:latin typeface="Calibri"/>
                <a:ea typeface="Calibri"/>
                <a:cs typeface="Calibri"/>
              </a:rPr>
              <a:t>Where does our food come from?” We will be exploring foods that are native to the UK and comparing these to foods we import from other countries. </a:t>
            </a:r>
          </a:p>
          <a:p>
            <a:endParaRPr lang="en-US" sz="1200" dirty="0"/>
          </a:p>
          <a:p>
            <a:r>
              <a:rPr lang="en-US" sz="1200" b="1" dirty="0"/>
              <a:t>In Science</a:t>
            </a:r>
            <a:r>
              <a:rPr lang="en-US" sz="1200" dirty="0"/>
              <a:t>: We will begin by looking at grouping and classifying living things in Biology and then move on to states of matter in Chemistry. </a:t>
            </a:r>
            <a:endParaRPr lang="en-US" sz="1200" dirty="0">
              <a:ea typeface="Calibri"/>
              <a:cs typeface="Calibri"/>
            </a:endParaRPr>
          </a:p>
          <a:p>
            <a:endParaRPr lang="en-US" sz="1200" dirty="0"/>
          </a:p>
          <a:p>
            <a:r>
              <a:rPr lang="en-US" sz="1200" b="1" dirty="0"/>
              <a:t>In RE</a:t>
            </a:r>
            <a:r>
              <a:rPr lang="en-US" sz="1200" dirty="0"/>
              <a:t>: This term’s question is, “</a:t>
            </a:r>
            <a:r>
              <a:rPr lang="en-GB" sz="1200" dirty="0">
                <a:solidFill>
                  <a:srgbClr val="000000"/>
                </a:solidFill>
                <a:latin typeface="Calibri"/>
                <a:ea typeface="Calibri"/>
                <a:cs typeface="Calibri"/>
              </a:rPr>
              <a:t>What do Christians learn from the creation story?”</a:t>
            </a:r>
            <a:endParaRPr lang="en-US" sz="1200" dirty="0">
              <a:latin typeface="Calibri"/>
              <a:ea typeface="Calibri"/>
              <a:cs typeface="Calibri"/>
            </a:endParaRPr>
          </a:p>
          <a:p>
            <a:endParaRPr lang="en-US" sz="1200" dirty="0"/>
          </a:p>
          <a:p>
            <a:r>
              <a:rPr lang="en-US" sz="1200" b="1" dirty="0"/>
              <a:t>In DT</a:t>
            </a:r>
            <a:r>
              <a:rPr lang="en-US" sz="1200" dirty="0"/>
              <a:t>: We will be looking at making structures and then adapting a recipe in food technology. </a:t>
            </a:r>
            <a:endParaRPr lang="en-GB" sz="1200" dirty="0">
              <a:ea typeface="Calibri"/>
              <a:cs typeface="Calibri"/>
            </a:endParaRPr>
          </a:p>
          <a:p>
            <a:endParaRPr lang="en-US" sz="1200" dirty="0"/>
          </a:p>
          <a:p>
            <a:r>
              <a:rPr lang="en-US" sz="1200" b="1" dirty="0"/>
              <a:t>Computing</a:t>
            </a:r>
            <a:r>
              <a:rPr lang="en-US" sz="1200" dirty="0"/>
              <a:t>: Computing systems and networks        </a:t>
            </a:r>
            <a:r>
              <a:rPr lang="en-US" sz="1200" b="1" dirty="0"/>
              <a:t>French</a:t>
            </a:r>
            <a:r>
              <a:rPr lang="en-US" sz="1200" dirty="0"/>
              <a:t>: Numbers, </a:t>
            </a:r>
            <a:r>
              <a:rPr lang="en-US" sz="1200" dirty="0" err="1"/>
              <a:t>colours</a:t>
            </a:r>
            <a:r>
              <a:rPr lang="en-US" sz="1200" dirty="0"/>
              <a:t>, parts of the body</a:t>
            </a:r>
            <a:endParaRPr lang="en-US" dirty="0"/>
          </a:p>
          <a:p>
            <a:endParaRPr lang="en-US" sz="1200" dirty="0"/>
          </a:p>
          <a:p>
            <a:r>
              <a:rPr lang="en-US" sz="1200" b="1" dirty="0"/>
              <a:t>Music</a:t>
            </a:r>
            <a:r>
              <a:rPr lang="en-US" sz="1200" dirty="0"/>
              <a:t>: Body and tuned percussion            </a:t>
            </a:r>
            <a:r>
              <a:rPr lang="en-US" sz="1200" b="1" dirty="0"/>
              <a:t>PE</a:t>
            </a:r>
            <a:r>
              <a:rPr lang="en-US" sz="1200" dirty="0"/>
              <a:t>: Fundamentals               </a:t>
            </a:r>
            <a:r>
              <a:rPr lang="en-US" sz="1200" b="1" dirty="0"/>
              <a:t> RSHE</a:t>
            </a:r>
            <a:r>
              <a:rPr lang="en-US" sz="1200" dirty="0"/>
              <a:t>: Me and my relationships</a:t>
            </a:r>
            <a:endParaRPr lang="en-US" sz="1200" dirty="0">
              <a:ea typeface="Calibri"/>
              <a:cs typeface="Calibri"/>
            </a:endParaRPr>
          </a:p>
        </p:txBody>
      </p:sp>
      <p:sp>
        <p:nvSpPr>
          <p:cNvPr id="23" name="TextBox 22"/>
          <p:cNvSpPr txBox="1"/>
          <p:nvPr/>
        </p:nvSpPr>
        <p:spPr>
          <a:xfrm>
            <a:off x="185726" y="6992600"/>
            <a:ext cx="3209161" cy="2154436"/>
          </a:xfrm>
          <a:prstGeom prst="rect">
            <a:avLst/>
          </a:prstGeom>
          <a:ln>
            <a:solidFill>
              <a:srgbClr val="339933"/>
            </a:solidFill>
          </a:ln>
        </p:spPr>
        <p:style>
          <a:lnRef idx="2">
            <a:schemeClr val="accent3"/>
          </a:lnRef>
          <a:fillRef idx="1">
            <a:schemeClr val="lt1"/>
          </a:fillRef>
          <a:effectRef idx="0">
            <a:schemeClr val="accent3"/>
          </a:effectRef>
          <a:fontRef idx="minor">
            <a:schemeClr val="dk1"/>
          </a:fontRef>
        </p:style>
        <p:txBody>
          <a:bodyPr wrap="square" lIns="91440" tIns="45720" rIns="91440" bIns="45720" rtlCol="0" anchor="t">
            <a:spAutoFit/>
          </a:bodyPr>
          <a:lstStyle/>
          <a:p>
            <a:endParaRPr lang="en-GB" sz="1200">
              <a:latin typeface="SassoonPrimaryInfant" pitchFamily="2" charset="0"/>
            </a:endParaRPr>
          </a:p>
          <a:p>
            <a:endParaRPr lang="en-GB" sz="1200">
              <a:latin typeface="SassoonPrimaryInfant" pitchFamily="2" charset="0"/>
            </a:endParaRPr>
          </a:p>
          <a:p>
            <a:endParaRPr lang="en-GB" sz="1100">
              <a:latin typeface="SassoonPrimaryInfant" pitchFamily="2" charset="0"/>
            </a:endParaRPr>
          </a:p>
          <a:p>
            <a:r>
              <a:rPr lang="en-GB" sz="1100" b="1">
                <a:ea typeface="Calibri"/>
                <a:cs typeface="Calibri"/>
              </a:rPr>
              <a:t>Fri 24th October – </a:t>
            </a:r>
            <a:r>
              <a:rPr lang="en-GB" sz="1100">
                <a:ea typeface="Calibri"/>
                <a:cs typeface="Calibri"/>
              </a:rPr>
              <a:t>INSET day (closed to children)</a:t>
            </a:r>
          </a:p>
          <a:p>
            <a:endParaRPr lang="en-GB" sz="1100">
              <a:ea typeface="Calibri"/>
              <a:cs typeface="Calibri"/>
            </a:endParaRPr>
          </a:p>
          <a:p>
            <a:r>
              <a:rPr lang="en-GB" sz="1100" b="1">
                <a:ea typeface="Calibri"/>
                <a:cs typeface="Calibri"/>
              </a:rPr>
              <a:t>27th –31st October</a:t>
            </a:r>
            <a:r>
              <a:rPr lang="en-GB" sz="1100">
                <a:ea typeface="Calibri"/>
                <a:cs typeface="Calibri"/>
              </a:rPr>
              <a:t> – Half term</a:t>
            </a:r>
          </a:p>
          <a:p>
            <a:endParaRPr lang="en-GB" sz="1100" b="1">
              <a:ea typeface="Calibri"/>
              <a:cs typeface="Calibri"/>
            </a:endParaRPr>
          </a:p>
          <a:p>
            <a:r>
              <a:rPr lang="en-GB" sz="1100" b="1" err="1">
                <a:ea typeface="Calibri"/>
                <a:cs typeface="Calibri"/>
              </a:rPr>
              <a:t>WkC</a:t>
            </a:r>
            <a:r>
              <a:rPr lang="en-GB" sz="1100" b="1">
                <a:ea typeface="Calibri"/>
                <a:cs typeface="Calibri"/>
              </a:rPr>
              <a:t> 8th June</a:t>
            </a:r>
            <a:r>
              <a:rPr lang="en-GB" sz="1100">
                <a:ea typeface="Calibri"/>
                <a:cs typeface="Calibri"/>
              </a:rPr>
              <a:t> – Multiplication tables check test</a:t>
            </a:r>
            <a:endParaRPr lang="en-GB"/>
          </a:p>
          <a:p>
            <a:endParaRPr lang="en-GB" sz="1100">
              <a:ea typeface="Calibri"/>
              <a:cs typeface="Calibri"/>
            </a:endParaRPr>
          </a:p>
          <a:p>
            <a:r>
              <a:rPr lang="en-GB" sz="1100">
                <a:ea typeface="Calibri"/>
                <a:cs typeface="Calibri"/>
              </a:rPr>
              <a:t>Please encourage your child to practise their </a:t>
            </a:r>
            <a:r>
              <a:rPr lang="en-GB" sz="1100" err="1">
                <a:ea typeface="Calibri"/>
                <a:cs typeface="Calibri"/>
              </a:rPr>
              <a:t>timestables</a:t>
            </a:r>
            <a:r>
              <a:rPr lang="en-GB" sz="1100">
                <a:ea typeface="Calibri"/>
                <a:cs typeface="Calibri"/>
              </a:rPr>
              <a:t> at least 3 times a week. </a:t>
            </a:r>
          </a:p>
          <a:p>
            <a:endParaRPr lang="en-GB" sz="1100">
              <a:ea typeface="Calibri"/>
              <a:cs typeface="Calibri"/>
            </a:endParaRPr>
          </a:p>
        </p:txBody>
      </p:sp>
      <p:sp>
        <p:nvSpPr>
          <p:cNvPr id="37" name="Pentagon 36"/>
          <p:cNvSpPr/>
          <p:nvPr/>
        </p:nvSpPr>
        <p:spPr>
          <a:xfrm>
            <a:off x="281108" y="2161454"/>
            <a:ext cx="5875917" cy="377809"/>
          </a:xfrm>
          <a:prstGeom prst="homePlate">
            <a:avLst/>
          </a:prstGeom>
          <a:solidFill>
            <a:srgbClr val="339933"/>
          </a:solidFill>
        </p:spPr>
        <p:style>
          <a:lnRef idx="3">
            <a:schemeClr val="lt1"/>
          </a:lnRef>
          <a:fillRef idx="1">
            <a:schemeClr val="dk1"/>
          </a:fillRef>
          <a:effectRef idx="1">
            <a:schemeClr val="dk1"/>
          </a:effectRef>
          <a:fontRef idx="minor">
            <a:schemeClr val="lt1"/>
          </a:fontRef>
        </p:style>
        <p:txBody>
          <a:bodyPr rtlCol="0" anchor="ctr"/>
          <a:lstStyle/>
          <a:p>
            <a:r>
              <a:rPr lang="en-GB" sz="1400" b="1"/>
              <a:t>This term we are learning…</a:t>
            </a:r>
          </a:p>
        </p:txBody>
      </p:sp>
      <p:sp>
        <p:nvSpPr>
          <p:cNvPr id="52" name="Pentagon 51"/>
          <p:cNvSpPr/>
          <p:nvPr/>
        </p:nvSpPr>
        <p:spPr>
          <a:xfrm>
            <a:off x="279726" y="7110633"/>
            <a:ext cx="2853257" cy="333980"/>
          </a:xfrm>
          <a:prstGeom prst="homePlate">
            <a:avLst/>
          </a:prstGeom>
          <a:solidFill>
            <a:schemeClr val="bg2">
              <a:lumMod val="75000"/>
            </a:schemeClr>
          </a:solidFill>
        </p:spPr>
        <p:style>
          <a:lnRef idx="3">
            <a:schemeClr val="lt1"/>
          </a:lnRef>
          <a:fillRef idx="1">
            <a:schemeClr val="dk1"/>
          </a:fillRef>
          <a:effectRef idx="1">
            <a:schemeClr val="dk1"/>
          </a:effectRef>
          <a:fontRef idx="minor">
            <a:schemeClr val="lt1"/>
          </a:fontRef>
        </p:style>
        <p:txBody>
          <a:bodyPr rtlCol="0" anchor="ctr"/>
          <a:lstStyle/>
          <a:p>
            <a:r>
              <a:rPr lang="en-GB" sz="1400" b="1">
                <a:latin typeface="+mj-lt"/>
              </a:rPr>
              <a:t>Upcoming Events</a:t>
            </a:r>
          </a:p>
        </p:txBody>
      </p:sp>
      <p:sp>
        <p:nvSpPr>
          <p:cNvPr id="15" name="TextBox 14">
            <a:extLst>
              <a:ext uri="{FF2B5EF4-FFF2-40B4-BE49-F238E27FC236}">
                <a16:creationId xmlns:a16="http://schemas.microsoft.com/office/drawing/2014/main" id="{24F75BA4-DC27-433D-B4A4-BB7474A95204}"/>
              </a:ext>
            </a:extLst>
          </p:cNvPr>
          <p:cNvSpPr txBox="1"/>
          <p:nvPr/>
        </p:nvSpPr>
        <p:spPr>
          <a:xfrm>
            <a:off x="157655" y="1474794"/>
            <a:ext cx="6542689" cy="461665"/>
          </a:xfrm>
          <a:prstGeom prst="rect">
            <a:avLst/>
          </a:prstGeom>
          <a:ln>
            <a:solidFill>
              <a:srgbClr val="339933"/>
            </a:solidFill>
          </a:ln>
        </p:spPr>
        <p:style>
          <a:lnRef idx="2">
            <a:schemeClr val="accent3"/>
          </a:lnRef>
          <a:fillRef idx="1">
            <a:schemeClr val="lt1"/>
          </a:fillRef>
          <a:effectRef idx="0">
            <a:schemeClr val="accent3"/>
          </a:effectRef>
          <a:fontRef idx="minor">
            <a:schemeClr val="dk1"/>
          </a:fontRef>
        </p:style>
        <p:txBody>
          <a:bodyPr wrap="square" lIns="91440" tIns="45720" rIns="91440" bIns="45720" rtlCol="0" anchor="t">
            <a:spAutoFit/>
          </a:bodyPr>
          <a:lstStyle/>
          <a:p>
            <a:pPr algn="ctr"/>
            <a:r>
              <a:rPr lang="en-US" sz="1200"/>
              <a:t>We hope you had a fantastic summer</a:t>
            </a:r>
            <a:r>
              <a:rPr lang="en-US" sz="1200">
                <a:latin typeface="Calibri"/>
                <a:ea typeface="Calibri"/>
                <a:cs typeface="Calibri"/>
              </a:rPr>
              <a:t> holiday! It has been wonderful to see the children return to school with a positive attitude and begin to settle into their new class with their friends. </a:t>
            </a:r>
            <a:endParaRPr lang="en-US" sz="1100">
              <a:latin typeface="SassoonPrimaryInfant" pitchFamily="2" charset="0"/>
            </a:endParaRPr>
          </a:p>
        </p:txBody>
      </p:sp>
      <p:pic>
        <p:nvPicPr>
          <p:cNvPr id="7" name="Picture 6" descr="A logo for a company&#10;&#10;AI-generated content may be incorrect.">
            <a:extLst>
              <a:ext uri="{FF2B5EF4-FFF2-40B4-BE49-F238E27FC236}">
                <a16:creationId xmlns:a16="http://schemas.microsoft.com/office/drawing/2014/main" id="{C0770E7C-F2E6-0FF8-3362-17189C43BF7E}"/>
              </a:ext>
            </a:extLst>
          </p:cNvPr>
          <p:cNvPicPr>
            <a:picLocks noChangeAspect="1"/>
          </p:cNvPicPr>
          <p:nvPr/>
        </p:nvPicPr>
        <p:blipFill>
          <a:blip r:embed="rId4"/>
          <a:stretch>
            <a:fillRect/>
          </a:stretch>
        </p:blipFill>
        <p:spPr>
          <a:xfrm>
            <a:off x="4061193" y="148339"/>
            <a:ext cx="1647715" cy="771150"/>
          </a:xfrm>
          <a:prstGeom prst="rect">
            <a:avLst/>
          </a:prstGeom>
        </p:spPr>
      </p:pic>
      <p:pic>
        <p:nvPicPr>
          <p:cNvPr id="8" name="Picture 7" descr="Christ Church - Home">
            <a:extLst>
              <a:ext uri="{FF2B5EF4-FFF2-40B4-BE49-F238E27FC236}">
                <a16:creationId xmlns:a16="http://schemas.microsoft.com/office/drawing/2014/main" id="{A63FA302-CFC3-8D33-F465-7BB891082570}"/>
              </a:ext>
            </a:extLst>
          </p:cNvPr>
          <p:cNvPicPr>
            <a:picLocks noChangeAspect="1"/>
          </p:cNvPicPr>
          <p:nvPr/>
        </p:nvPicPr>
        <p:blipFill>
          <a:blip r:embed="rId5"/>
          <a:stretch>
            <a:fillRect/>
          </a:stretch>
        </p:blipFill>
        <p:spPr>
          <a:xfrm>
            <a:off x="5795691" y="-8641"/>
            <a:ext cx="932338" cy="1066039"/>
          </a:xfrm>
          <a:prstGeom prst="rect">
            <a:avLst/>
          </a:prstGeom>
        </p:spPr>
      </p:pic>
      <p:pic>
        <p:nvPicPr>
          <p:cNvPr id="9" name="Picture 8" descr="Schools - Times Tables Rock Stars">
            <a:extLst>
              <a:ext uri="{FF2B5EF4-FFF2-40B4-BE49-F238E27FC236}">
                <a16:creationId xmlns:a16="http://schemas.microsoft.com/office/drawing/2014/main" id="{BACE41DA-F2EF-F82C-DAA6-2505287CAEC4}"/>
              </a:ext>
            </a:extLst>
          </p:cNvPr>
          <p:cNvPicPr>
            <a:picLocks noChangeAspect="1"/>
          </p:cNvPicPr>
          <p:nvPr/>
        </p:nvPicPr>
        <p:blipFill>
          <a:blip r:embed="rId6"/>
          <a:stretch>
            <a:fillRect/>
          </a:stretch>
        </p:blipFill>
        <p:spPr>
          <a:xfrm>
            <a:off x="2419854" y="8745835"/>
            <a:ext cx="978625" cy="566044"/>
          </a:xfrm>
          <a:prstGeom prst="rect">
            <a:avLst/>
          </a:prstGeom>
        </p:spPr>
      </p:pic>
      <p:sp>
        <p:nvSpPr>
          <p:cNvPr id="33" name="TextBox 32"/>
          <p:cNvSpPr txBox="1"/>
          <p:nvPr/>
        </p:nvSpPr>
        <p:spPr>
          <a:xfrm>
            <a:off x="3448224" y="7021203"/>
            <a:ext cx="3204578" cy="2123658"/>
          </a:xfrm>
          <a:prstGeom prst="rect">
            <a:avLst/>
          </a:prstGeom>
          <a:ln>
            <a:solidFill>
              <a:srgbClr val="339933"/>
            </a:solid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endParaRPr lang="en-GB" sz="1200">
              <a:latin typeface="SassoonCRInfantMedium" panose="02000603020000020003" pitchFamily="2" charset="0"/>
            </a:endParaRPr>
          </a:p>
          <a:p>
            <a:endParaRPr lang="en-GB" sz="1200">
              <a:latin typeface="SassoonCRInfantMedium" panose="02000603020000020003" pitchFamily="2" charset="0"/>
            </a:endParaRPr>
          </a:p>
          <a:p>
            <a:endParaRPr lang="en-GB" sz="1200">
              <a:latin typeface="SassoonCRInfantMedium" panose="02000603020000020003" pitchFamily="2" charset="0"/>
            </a:endParaRPr>
          </a:p>
          <a:p>
            <a:r>
              <a:rPr lang="en-GB" sz="1200" dirty="0"/>
              <a:t>Please ensure your children are completing their homework and bring it back before </a:t>
            </a:r>
            <a:r>
              <a:rPr lang="en-GB" sz="1200" b="1" dirty="0"/>
              <a:t>Monday </a:t>
            </a:r>
            <a:r>
              <a:rPr lang="en-GB" sz="1200" dirty="0"/>
              <a:t>the following week. </a:t>
            </a:r>
            <a:endParaRPr lang="en-GB" sz="1200" dirty="0">
              <a:ea typeface="Calibri"/>
              <a:cs typeface="Calibri"/>
            </a:endParaRPr>
          </a:p>
          <a:p>
            <a:endParaRPr lang="en-GB" sz="1200"/>
          </a:p>
          <a:p>
            <a:r>
              <a:rPr lang="en-GB" sz="1200" dirty="0"/>
              <a:t>Year 4 children need their PE kit every </a:t>
            </a:r>
            <a:r>
              <a:rPr lang="en-GB" sz="1200" b="1" dirty="0"/>
              <a:t>Tuesday</a:t>
            </a:r>
            <a:r>
              <a:rPr lang="en-GB" sz="1200" dirty="0"/>
              <a:t>. </a:t>
            </a:r>
            <a:endParaRPr lang="en-GB" sz="1200" dirty="0">
              <a:ea typeface="Calibri"/>
              <a:cs typeface="Calibri"/>
            </a:endParaRPr>
          </a:p>
          <a:p>
            <a:endParaRPr lang="en-GB" sz="1200"/>
          </a:p>
          <a:p>
            <a:r>
              <a:rPr lang="en-GB" sz="1200" dirty="0">
                <a:ea typeface="Calibri"/>
                <a:cs typeface="Calibri"/>
              </a:rPr>
              <a:t>Children need to bring a water bottle and coat to school every day. </a:t>
            </a:r>
          </a:p>
        </p:txBody>
      </p:sp>
      <p:sp>
        <p:nvSpPr>
          <p:cNvPr id="10" name="Pentagon 51">
            <a:extLst>
              <a:ext uri="{FF2B5EF4-FFF2-40B4-BE49-F238E27FC236}">
                <a16:creationId xmlns:a16="http://schemas.microsoft.com/office/drawing/2014/main" id="{187CDEC5-49F0-5D91-55A2-75223C3D386E}"/>
              </a:ext>
            </a:extLst>
          </p:cNvPr>
          <p:cNvSpPr/>
          <p:nvPr/>
        </p:nvSpPr>
        <p:spPr>
          <a:xfrm>
            <a:off x="3532087" y="7110633"/>
            <a:ext cx="2853257" cy="333980"/>
          </a:xfrm>
          <a:prstGeom prst="homePlate">
            <a:avLst/>
          </a:prstGeom>
          <a:solidFill>
            <a:schemeClr val="bg2">
              <a:lumMod val="75000"/>
            </a:schemeClr>
          </a:solidFill>
        </p:spPr>
        <p:style>
          <a:lnRef idx="3">
            <a:schemeClr val="lt1"/>
          </a:lnRef>
          <a:fillRef idx="1">
            <a:schemeClr val="dk1"/>
          </a:fillRef>
          <a:effectRef idx="1">
            <a:schemeClr val="dk1"/>
          </a:effectRef>
          <a:fontRef idx="minor">
            <a:schemeClr val="lt1"/>
          </a:fontRef>
        </p:style>
        <p:txBody>
          <a:bodyPr lIns="91440" tIns="45720" rIns="91440" bIns="45720" rtlCol="0" anchor="ctr"/>
          <a:lstStyle/>
          <a:p>
            <a:r>
              <a:rPr lang="en-GB" sz="1400" b="1">
                <a:latin typeface="+mj-lt"/>
              </a:rPr>
              <a:t>Reminders</a:t>
            </a:r>
          </a:p>
        </p:txBody>
      </p:sp>
    </p:spTree>
    <p:extLst>
      <p:ext uri="{BB962C8B-B14F-4D97-AF65-F5344CB8AC3E}">
        <p14:creationId xmlns:p14="http://schemas.microsoft.com/office/powerpoint/2010/main" val="1186408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f7cbe767-26d5-42c4-96fe-4e771902cf7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5C2BC873F9DFA448D0B7893067C1C34" ma:contentTypeVersion="9" ma:contentTypeDescription="Create a new document." ma:contentTypeScope="" ma:versionID="407d6a9d44776d386fe14c1efa170590">
  <xsd:schema xmlns:xsd="http://www.w3.org/2001/XMLSchema" xmlns:xs="http://www.w3.org/2001/XMLSchema" xmlns:p="http://schemas.microsoft.com/office/2006/metadata/properties" xmlns:ns3="f7cbe767-26d5-42c4-96fe-4e771902cf71" targetNamespace="http://schemas.microsoft.com/office/2006/metadata/properties" ma:root="true" ma:fieldsID="bafaba0e55c4ed58cd01ece3d3cf3dfd" ns3:_="">
    <xsd:import namespace="f7cbe767-26d5-42c4-96fe-4e771902cf71"/>
    <xsd:element name="properties">
      <xsd:complexType>
        <xsd:sequence>
          <xsd:element name="documentManagement">
            <xsd:complexType>
              <xsd:all>
                <xsd:element ref="ns3:MediaServiceDateTaken"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Location" minOccurs="0"/>
                <xsd:element ref="ns3:MediaLengthInSeconds" minOccurs="0"/>
                <xsd:element ref="ns3:MediaServiceMetadata" minOccurs="0"/>
                <xsd:element ref="ns3:MediaServiceFastMetadata"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cbe767-26d5-42c4-96fe-4e771902cf71"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SearchProperties" ma:index="9" nillable="true" ma:displayName="MediaServiceSearchProperties" ma:hidden="true" ma:internalName="MediaServiceSearchProperties"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SystemTags" ma:index="12" nillable="true" ma:displayName="MediaServiceSystemTags" ma:hidden="true" ma:internalName="MediaServiceSystemTags"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Location" ma:index="14" nillable="true" ma:displayName="Location" ma:indexed="true" ma:internalName="MediaServiceLocatio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9D56A9-3305-4A90-BDFE-48DD4F499F81}">
  <ds:schemaRefs>
    <ds:schemaRef ds:uri="http://www.w3.org/XML/1998/namespace"/>
    <ds:schemaRef ds:uri="http://purl.org/dc/dcmitype/"/>
    <ds:schemaRef ds:uri="http://schemas.microsoft.com/office/2006/documentManagement/types"/>
    <ds:schemaRef ds:uri="f7cbe767-26d5-42c4-96fe-4e771902cf71"/>
    <ds:schemaRef ds:uri="http://purl.org/dc/terms/"/>
    <ds:schemaRef ds:uri="http://schemas.microsoft.com/office/2006/metadata/properties"/>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1A8C9D62-4B70-48AD-BF3B-A1451D77BB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cbe767-26d5-42c4-96fe-4e771902cf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D44AAB-88A5-453A-A4C6-BF8A538FD4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384</Words>
  <Application>Microsoft Office PowerPoint</Application>
  <PresentationFormat>A4 Paper (210x297 mm)</PresentationFormat>
  <Paragraphs>45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SassoonCRInfantMedium</vt:lpstr>
      <vt:lpstr>SassoonPrimaryInfant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dc:creator>
  <cp:lastModifiedBy>Margaret Farrell</cp:lastModifiedBy>
  <cp:revision>4</cp:revision>
  <dcterms:created xsi:type="dcterms:W3CDTF">2017-05-11T17:24:51Z</dcterms:created>
  <dcterms:modified xsi:type="dcterms:W3CDTF">2025-09-10T09:11:20Z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0x010100C5C2BC873F9DFA448D0B7893067C1C34</vt:lpwstr>
  </property>
</Properties>
</file>